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2"/>
  </p:handoutMasterIdLst>
  <p:sldIdLst>
    <p:sldId id="256" r:id="rId2"/>
    <p:sldId id="271" r:id="rId3"/>
    <p:sldId id="270" r:id="rId4"/>
    <p:sldId id="269" r:id="rId5"/>
    <p:sldId id="266" r:id="rId6"/>
    <p:sldId id="274" r:id="rId7"/>
    <p:sldId id="268" r:id="rId8"/>
    <p:sldId id="267" r:id="rId9"/>
    <p:sldId id="275" r:id="rId10"/>
    <p:sldId id="262" r:id="rId1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19" autoAdjust="0"/>
    <p:restoredTop sz="94723" autoAdjust="0"/>
  </p:normalViewPr>
  <p:slideViewPr>
    <p:cSldViewPr>
      <p:cViewPr>
        <p:scale>
          <a:sx n="60" d="100"/>
          <a:sy n="60" d="100"/>
        </p:scale>
        <p:origin x="-7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300"/>
            </a:lvl1pPr>
          </a:lstStyle>
          <a:p>
            <a:fld id="{902A713C-F100-4C4B-85B7-739580CA59D7}" type="datetimeFigureOut">
              <a:rPr lang="en-GB" smtClean="0"/>
              <a:t>10/12/2014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300"/>
            </a:lvl1pPr>
          </a:lstStyle>
          <a:p>
            <a:fld id="{D5B3BA51-A79F-40CA-8BFF-8B80BE12A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162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968CB0-DC55-4426-9C1F-B04BC8044B3D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968CB0-DC55-4426-9C1F-B04BC8044B3D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968CB0-DC55-4426-9C1F-B04BC8044B3D}" type="datetimeFigureOut">
              <a:rPr lang="en-GB" smtClean="0"/>
              <a:pPr/>
              <a:t>10/12/2014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MepbhTwUYnQ&amp;feature=youtu.b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ea typeface="Calibri"/>
                <a:cs typeface="Arial"/>
              </a:rPr>
              <a:t>AGM report </a:t>
            </a:r>
            <a:r>
              <a:rPr lang="en-GB" dirty="0">
                <a:ea typeface="Calibri"/>
                <a:cs typeface="Times New Roman"/>
              </a:rPr>
              <a:t/>
            </a:r>
            <a:br>
              <a:rPr lang="en-GB" dirty="0">
                <a:ea typeface="Calibri"/>
                <a:cs typeface="Times New Roman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501008"/>
            <a:ext cx="7772400" cy="1199704"/>
          </a:xfrm>
        </p:spPr>
        <p:txBody>
          <a:bodyPr>
            <a:normAutofit fontScale="92500" lnSpcReduction="20000"/>
          </a:bodyPr>
          <a:lstStyle/>
          <a:p>
            <a:endParaRPr lang="en-GB" b="1" dirty="0" smtClean="0">
              <a:ea typeface="Calibri"/>
              <a:cs typeface="Arial"/>
            </a:endParaRPr>
          </a:p>
          <a:p>
            <a:r>
              <a:rPr lang="en-GB" b="1" dirty="0" smtClean="0">
                <a:ea typeface="Calibri"/>
                <a:cs typeface="Arial"/>
              </a:rPr>
              <a:t>8 December 2014</a:t>
            </a:r>
          </a:p>
          <a:p>
            <a:r>
              <a:rPr lang="en-GB" b="1" dirty="0" smtClean="0">
                <a:cs typeface="Arial"/>
              </a:rPr>
              <a:t>Jenny Carr, SRF chairperson</a:t>
            </a:r>
            <a:endParaRPr lang="en-GB" dirty="0"/>
          </a:p>
        </p:txBody>
      </p:sp>
      <p:pic>
        <p:nvPicPr>
          <p:cNvPr id="4" name="Picture 3" descr="SRF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2053976" cy="2313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Officers and committee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Members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Supporters, moral and financial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SRF Review team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Чай н Чат </a:t>
            </a:r>
            <a:r>
              <a:rPr lang="en-GB" dirty="0" smtClean="0"/>
              <a:t>organisers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Language tutors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to: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 rot="20208117">
            <a:off x="2403745" y="3875473"/>
            <a:ext cx="6478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 новым годом!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11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525963"/>
          </a:xfrm>
        </p:spPr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The distinct role of the SRF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Activities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What do members think?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Our reach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Review of 2014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Thanks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02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176464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2300" dirty="0"/>
              <a:t>Educational charity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2300" dirty="0"/>
              <a:t>Tries to promote understanding of all the countries of the FSU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2300" dirty="0"/>
              <a:t>Broad range of </a:t>
            </a:r>
            <a:r>
              <a:rPr lang="en-GB" sz="2300" dirty="0" smtClean="0"/>
              <a:t>interests </a:t>
            </a:r>
            <a:endParaRPr lang="en-GB" sz="2300" dirty="0"/>
          </a:p>
          <a:p>
            <a:pPr marL="360000" indent="0">
              <a:spcBef>
                <a:spcPts val="600"/>
              </a:spcBef>
              <a:buNone/>
            </a:pPr>
            <a:r>
              <a:rPr lang="en-GB" sz="1600" dirty="0" smtClean="0"/>
              <a:t>“</a:t>
            </a:r>
            <a:r>
              <a:rPr lang="en-GB" sz="1600" i="1" dirty="0" smtClean="0"/>
              <a:t>the </a:t>
            </a:r>
            <a:r>
              <a:rPr lang="en-GB" sz="1600" i="1" dirty="0"/>
              <a:t>respective ways of life</a:t>
            </a:r>
            <a:r>
              <a:rPr lang="en-GB" sz="1600" i="1" dirty="0" smtClean="0"/>
              <a:t>, history</a:t>
            </a:r>
            <a:r>
              <a:rPr lang="en-GB" sz="1600" i="1" dirty="0"/>
              <a:t>, heritage and the cultural and commercial activities </a:t>
            </a:r>
            <a:r>
              <a:rPr lang="en-GB" sz="1600" i="1" dirty="0" smtClean="0"/>
              <a:t>and voluntary </a:t>
            </a:r>
            <a:r>
              <a:rPr lang="en-GB" sz="1600" i="1" dirty="0"/>
              <a:t>services of the said countries and through the creation </a:t>
            </a:r>
            <a:r>
              <a:rPr lang="en-GB" sz="1600" i="1" dirty="0" smtClean="0"/>
              <a:t>of educational </a:t>
            </a:r>
            <a:r>
              <a:rPr lang="en-GB" sz="1600" i="1" dirty="0"/>
              <a:t>contacts of all kinds between the peoples of </a:t>
            </a:r>
            <a:r>
              <a:rPr lang="en-GB" sz="1600" i="1" dirty="0" smtClean="0"/>
              <a:t>these educational </a:t>
            </a:r>
            <a:r>
              <a:rPr lang="en-GB" sz="1600" i="1" dirty="0"/>
              <a:t>contacts of all kinds between the peoples of </a:t>
            </a:r>
            <a:r>
              <a:rPr lang="en-GB" sz="1600" i="1" dirty="0" smtClean="0"/>
              <a:t>these countries</a:t>
            </a:r>
            <a:r>
              <a:rPr lang="en-GB" sz="1600" dirty="0" smtClean="0"/>
              <a:t>” Constitution 3.2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2300" dirty="0" smtClean="0"/>
              <a:t>Independent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2300" dirty="0" smtClean="0"/>
              <a:t>Voluntary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700" dirty="0" smtClean="0">
                <a:solidFill>
                  <a:srgbClr val="C00000"/>
                </a:solidFill>
              </a:rPr>
              <a:t>The distinct role of the SRF</a:t>
            </a:r>
            <a:endParaRPr lang="en-GB" sz="3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enny\Documents\AGMs + other docs\2014\chairs report\summerh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33" y="116632"/>
            <a:ext cx="29475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enny\Documents\AGMs + other docs\2014\chairs report\SRF office p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33"/>
            <a:ext cx="51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nny\Pictures\2013\20131209 SRF office libra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7600" y="-7629525"/>
            <a:ext cx="64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36" y="3068960"/>
            <a:ext cx="5126897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62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lvl="1" indent="0">
              <a:spcBef>
                <a:spcPts val="1800"/>
              </a:spcBef>
              <a:buSzPct val="68000"/>
              <a:buNone/>
            </a:pPr>
            <a:r>
              <a:rPr lang="en-GB" dirty="0" smtClean="0"/>
              <a:t>We try to interest </a:t>
            </a:r>
            <a:r>
              <a:rPr lang="en-GB" dirty="0"/>
              <a:t>in as many people as </a:t>
            </a:r>
            <a:r>
              <a:rPr lang="en-GB" dirty="0" smtClean="0"/>
              <a:t>possible in Russia and its “neighbours”.</a:t>
            </a:r>
          </a:p>
          <a:p>
            <a:pPr marL="452628" lvl="1" indent="-342900">
              <a:spcBef>
                <a:spcPts val="1800"/>
              </a:spcBef>
              <a:buSzPct val="68000"/>
              <a:buFont typeface="Wingdings" panose="05000000000000000000" pitchFamily="2" charset="2"/>
              <a:buChar char="v"/>
            </a:pPr>
            <a:r>
              <a:rPr lang="en-GB" dirty="0" smtClean="0"/>
              <a:t>Promotion of events related to those countries</a:t>
            </a:r>
          </a:p>
          <a:p>
            <a:pPr marL="452628" lvl="1" indent="-342900">
              <a:spcBef>
                <a:spcPts val="1800"/>
              </a:spcBef>
              <a:buSzPct val="68000"/>
              <a:buFont typeface="Wingdings" panose="05000000000000000000" pitchFamily="2" charset="2"/>
              <a:buChar char="v"/>
            </a:pPr>
            <a:r>
              <a:rPr lang="en-GB" dirty="0" smtClean="0"/>
              <a:t>Our journal, available in print and online</a:t>
            </a:r>
          </a:p>
          <a:p>
            <a:pPr marL="452628" lvl="1" indent="-342900">
              <a:spcBef>
                <a:spcPts val="1800"/>
              </a:spcBef>
              <a:buSzPct val="68000"/>
              <a:buFont typeface="Wingdings" panose="05000000000000000000" pitchFamily="2" charset="2"/>
              <a:buChar char="v"/>
            </a:pPr>
            <a:r>
              <a:rPr lang="en-GB" dirty="0" smtClean="0"/>
              <a:t>Organise occasional events, social and informational</a:t>
            </a:r>
          </a:p>
          <a:p>
            <a:pPr marL="452628" lvl="1" indent="-342900">
              <a:spcBef>
                <a:spcPts val="1800"/>
              </a:spcBef>
              <a:buSzPct val="68000"/>
              <a:buFont typeface="Wingdings" panose="05000000000000000000" pitchFamily="2" charset="2"/>
              <a:buChar char="v"/>
            </a:pPr>
            <a:r>
              <a:rPr lang="en-GB" dirty="0" smtClean="0"/>
              <a:t>Work with many other organisations and individuals (advice, promotion of events, collaboration)</a:t>
            </a:r>
          </a:p>
          <a:p>
            <a:pPr marL="452628" lvl="1" indent="-342900">
              <a:spcBef>
                <a:spcPts val="1800"/>
              </a:spcBef>
              <a:buSzPct val="68000"/>
              <a:buFont typeface="Wingdings" panose="05000000000000000000" pitchFamily="2" charset="2"/>
              <a:buChar char="v"/>
            </a:pPr>
            <a:r>
              <a:rPr lang="en-GB" dirty="0" smtClean="0"/>
              <a:t>Try to get Russian / Russian culture into </a:t>
            </a:r>
            <a:r>
              <a:rPr lang="en-GB" sz="2400" dirty="0" smtClean="0"/>
              <a:t>schools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GB" dirty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700" dirty="0" smtClean="0">
                <a:solidFill>
                  <a:srgbClr val="C00000"/>
                </a:solidFill>
              </a:rPr>
              <a:t>Activities</a:t>
            </a:r>
            <a:endParaRPr lang="en-GB" sz="3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5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Tasters in schools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(Feb) Reception for the Siberian Ballet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LGBT discussions and films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Lermontov exhibition and reception in Parliament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Events listings </a:t>
            </a:r>
            <a:r>
              <a:rPr lang="en-GB" dirty="0" err="1" smtClean="0"/>
              <a:t>etc</a:t>
            </a:r>
            <a:endParaRPr lang="en-GB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b="1" dirty="0" smtClean="0">
                <a:solidFill>
                  <a:srgbClr val="C00000"/>
                </a:solidFill>
              </a:rPr>
              <a:t>NEW!! </a:t>
            </a:r>
            <a:r>
              <a:rPr lang="en-GB" dirty="0" smtClean="0"/>
              <a:t>Website for children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700" dirty="0" smtClean="0">
                <a:solidFill>
                  <a:srgbClr val="C00000"/>
                </a:solidFill>
              </a:rPr>
              <a:t>2014</a:t>
            </a:r>
            <a:endParaRPr lang="en-GB" sz="3700" dirty="0">
              <a:solidFill>
                <a:srgbClr val="C000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302164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66" y="2204864"/>
            <a:ext cx="5276272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705" y="2996951"/>
            <a:ext cx="5421043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 descr="C:\Users\Jenny\Documents\AGMs + other docs\2014\chairs report\20141002 Lermontov recep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11" y="3860808"/>
            <a:ext cx="51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55" y="2044799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72" y="620688"/>
            <a:ext cx="3448532" cy="1848108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1763"/>
            <a:ext cx="7291263" cy="385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4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17057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C00000"/>
                </a:solidFill>
              </a:rPr>
              <a:t>Membership</a:t>
            </a:r>
            <a:r>
              <a:rPr lang="en-GB" sz="2400" b="1" dirty="0" smtClean="0">
                <a:solidFill>
                  <a:srgbClr val="FF0000"/>
                </a:solidFill>
              </a:rPr>
              <a:t>  </a:t>
            </a:r>
            <a:r>
              <a:rPr lang="en-GB" sz="2400" dirty="0" smtClean="0"/>
              <a:t>180 now (210 at end 2013-14)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C00000"/>
                </a:solidFill>
              </a:rPr>
              <a:t>Website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av.</a:t>
            </a:r>
            <a:r>
              <a:rPr lang="en-GB" sz="2400" dirty="0" smtClean="0"/>
              <a:t>7760 visits </a:t>
            </a:r>
            <a:r>
              <a:rPr lang="en-GB" sz="2400" dirty="0" err="1" smtClean="0"/>
              <a:t>pcm</a:t>
            </a:r>
            <a:endParaRPr lang="en-GB" sz="2400" dirty="0" smtClean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C00000"/>
                </a:solidFill>
              </a:rPr>
              <a:t>Circulation of e-bulletin </a:t>
            </a:r>
            <a:r>
              <a:rPr lang="en-GB" sz="2400" dirty="0" smtClean="0"/>
              <a:t>1100 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C00000"/>
                </a:solidFill>
              </a:rPr>
              <a:t>Review </a:t>
            </a:r>
            <a:r>
              <a:rPr lang="en-GB" sz="2400" dirty="0" smtClean="0"/>
              <a:t>500cc circulated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C00000"/>
                </a:solidFill>
              </a:rPr>
              <a:t>Facebook “likes”  </a:t>
            </a:r>
            <a:r>
              <a:rPr lang="en-GB" sz="2400" dirty="0" smtClean="0"/>
              <a:t>756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C00000"/>
                </a:solidFill>
              </a:rPr>
              <a:t>Twitter “followers”  </a:t>
            </a:r>
            <a:r>
              <a:rPr lang="en-GB" sz="2400" dirty="0" smtClean="0"/>
              <a:t>378</a:t>
            </a:r>
          </a:p>
          <a:p>
            <a:pPr marL="109728" indent="0">
              <a:spcBef>
                <a:spcPts val="1800"/>
              </a:spcBef>
              <a:buNone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Our reach</a:t>
            </a:r>
            <a:endParaRPr lang="en-GB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629302"/>
              </p:ext>
            </p:extLst>
          </p:nvPr>
        </p:nvGraphicFramePr>
        <p:xfrm>
          <a:off x="5436096" y="908720"/>
          <a:ext cx="3312368" cy="2849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691"/>
                <a:gridCol w="1770550"/>
                <a:gridCol w="1152127"/>
              </a:tblGrid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Top 10 most popular pages in 2014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</a:rPr>
                        <a:t>Av Clicks  per month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Home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3254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Exhibitions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563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Language classes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430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What’s 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378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Links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356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Talks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263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Ukraine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230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About us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219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Keep school exams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212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10.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Notices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203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955168"/>
              </p:ext>
            </p:extLst>
          </p:nvPr>
        </p:nvGraphicFramePr>
        <p:xfrm>
          <a:off x="5436096" y="3789040"/>
          <a:ext cx="3272658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3138"/>
                <a:gridCol w="719760"/>
                <a:gridCol w="71976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Facebook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Twitter</a:t>
                      </a:r>
                      <a:endParaRPr lang="en-GB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Academia Rossica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10286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1798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</a:rPr>
                        <a:t>Rossotrudnichestvo UK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3935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Pushkin House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2682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1696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AUGB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2523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Russian Art &amp; Culture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1134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2198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SRF</a:t>
                      </a:r>
                      <a:endParaRPr lang="en-GB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756</a:t>
                      </a:r>
                      <a:endParaRPr lang="en-GB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378</a:t>
                      </a:r>
                      <a:endParaRPr lang="en-GB" sz="11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Dashkova Centre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462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190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Westminster</a:t>
                      </a:r>
                      <a:r>
                        <a:rPr lang="en-GB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Russia Forum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SCRSS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171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</a:rPr>
                        <a:t>RCS Haven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114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23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GB-Russia </a:t>
                      </a:r>
                      <a:r>
                        <a:rPr lang="en-GB" sz="11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Soc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6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700" dirty="0" smtClean="0">
                <a:solidFill>
                  <a:srgbClr val="C00000"/>
                </a:solidFill>
              </a:rPr>
              <a:t>What do members think?</a:t>
            </a:r>
            <a:endParaRPr lang="en-GB" sz="3700" dirty="0">
              <a:solidFill>
                <a:srgbClr val="C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95944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C00000"/>
                </a:solidFill>
              </a:rPr>
              <a:t>Should we keep our office?  </a:t>
            </a:r>
            <a:r>
              <a:rPr lang="en-GB" sz="2400" dirty="0" smtClean="0"/>
              <a:t>62% said Yes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C00000"/>
                </a:solidFill>
              </a:rPr>
              <a:t>Do</a:t>
            </a:r>
            <a:r>
              <a:rPr lang="en-GB" sz="2400" b="1" dirty="0" smtClean="0">
                <a:solidFill>
                  <a:srgbClr val="C00000"/>
                </a:solidFill>
              </a:rPr>
              <a:t> you use the Library and should we keep it?</a:t>
            </a:r>
          </a:p>
          <a:p>
            <a:pPr marL="396000" indent="0">
              <a:spcBef>
                <a:spcPts val="1800"/>
              </a:spcBef>
              <a:buNone/>
            </a:pPr>
            <a:r>
              <a:rPr lang="en-GB" sz="2400" dirty="0" smtClean="0"/>
              <a:t>Only </a:t>
            </a:r>
            <a:r>
              <a:rPr lang="en-GB" sz="2400" dirty="0"/>
              <a:t>4% use it but 38% of non-users want to </a:t>
            </a:r>
            <a:r>
              <a:rPr lang="en-GB" sz="2400" dirty="0" smtClean="0"/>
              <a:t>    keep it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C00000"/>
                </a:solidFill>
              </a:rPr>
              <a:t>What do you think of the E-bulletin?  </a:t>
            </a:r>
            <a:r>
              <a:rPr lang="en-GB" sz="2400" dirty="0" smtClean="0"/>
              <a:t>91% </a:t>
            </a:r>
            <a:r>
              <a:rPr lang="en-GB" sz="2400" dirty="0"/>
              <a:t>said </a:t>
            </a:r>
            <a:r>
              <a:rPr lang="en-GB" sz="2400" dirty="0" smtClean="0"/>
              <a:t>it was very valuable</a:t>
            </a:r>
            <a:endParaRPr lang="en-GB" sz="24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C00000"/>
                </a:solidFill>
              </a:rPr>
              <a:t>What do you think of the Review? </a:t>
            </a:r>
            <a:r>
              <a:rPr lang="en-GB" sz="2400" dirty="0" smtClean="0"/>
              <a:t>73% always read it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GB" sz="2400" b="1" dirty="0" smtClean="0">
                <a:solidFill>
                  <a:srgbClr val="C00000"/>
                </a:solidFill>
              </a:rPr>
              <a:t>Other suggestions? </a:t>
            </a:r>
            <a:r>
              <a:rPr lang="en-GB" sz="2400" dirty="0" smtClean="0"/>
              <a:t>Keep going! </a:t>
            </a:r>
            <a:endParaRPr lang="en-GB" sz="2400" dirty="0">
              <a:solidFill>
                <a:srgbClr val="FF0000"/>
              </a:solidFill>
            </a:endParaRPr>
          </a:p>
          <a:p>
            <a:pPr marL="396000" indent="0">
              <a:buNone/>
            </a:pPr>
            <a:endParaRPr lang="en-GB" b="1" dirty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nny\Documents\Find Out About Russia\Pushkin\video\Children talk about Pushkin screensho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872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541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1945</TotalTime>
  <Words>433</Words>
  <Application>Microsoft Office PowerPoint</Application>
  <PresentationFormat>On-screen Show (4:3)</PresentationFormat>
  <Paragraphs>122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AGM report  </vt:lpstr>
      <vt:lpstr>PowerPoint Presentation</vt:lpstr>
      <vt:lpstr>The distinct role of the SRF</vt:lpstr>
      <vt:lpstr>PowerPoint Presentation</vt:lpstr>
      <vt:lpstr>Activities</vt:lpstr>
      <vt:lpstr>2014</vt:lpstr>
      <vt:lpstr>Our reach</vt:lpstr>
      <vt:lpstr>What do members think?</vt:lpstr>
      <vt:lpstr>PowerPoint Presentation</vt:lpstr>
      <vt:lpstr>Thanks to: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AGM report</dc:title>
  <dc:creator>Jenny</dc:creator>
  <cp:lastModifiedBy>Jenny</cp:lastModifiedBy>
  <cp:revision>131</cp:revision>
  <cp:lastPrinted>2014-12-08T11:53:55Z</cp:lastPrinted>
  <dcterms:created xsi:type="dcterms:W3CDTF">2010-12-14T15:34:59Z</dcterms:created>
  <dcterms:modified xsi:type="dcterms:W3CDTF">2014-12-10T12:25:30Z</dcterms:modified>
</cp:coreProperties>
</file>