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70" r:id="rId4"/>
    <p:sldId id="271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/>
    <p:restoredTop sz="94595"/>
  </p:normalViewPr>
  <p:slideViewPr>
    <p:cSldViewPr snapToGrid="0" snapToObjects="1">
      <p:cViewPr varScale="1">
        <p:scale>
          <a:sx n="64" d="100"/>
          <a:sy n="64" d="100"/>
        </p:scale>
        <p:origin x="124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EDBC4-4D65-CD43-8B64-E66D8387C0AB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8D04A-16D1-9940-A12C-D055C0E5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6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Stańczyk</a:t>
            </a:r>
            <a:r>
              <a:rPr lang="en-US" dirty="0"/>
              <a:t> (1480-1560) by Jan </a:t>
            </a:r>
            <a:r>
              <a:rPr lang="en-US" dirty="0" err="1"/>
              <a:t>Matejko</a:t>
            </a:r>
            <a:r>
              <a:rPr lang="en-US" dirty="0"/>
              <a:t> (1862). At</a:t>
            </a:r>
            <a:r>
              <a:rPr lang="en-US" baseline="0" dirty="0"/>
              <a:t> news of loss of Smolensk (1514)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D04A-16D1-9940-A12C-D055C0E553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188A-339E-914E-BB27-708105501A5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E283-8BF4-4547-AE37-8A9021F525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188A-339E-914E-BB27-708105501A5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E283-8BF4-4547-AE37-8A9021F525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188A-339E-914E-BB27-708105501A5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E283-8BF4-4547-AE37-8A9021F525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188A-339E-914E-BB27-708105501A5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E283-8BF4-4547-AE37-8A9021F525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188A-339E-914E-BB27-708105501A5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E283-8BF4-4547-AE37-8A9021F525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188A-339E-914E-BB27-708105501A5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E283-8BF4-4547-AE37-8A9021F525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188A-339E-914E-BB27-708105501A5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E283-8BF4-4547-AE37-8A9021F525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188A-339E-914E-BB27-708105501A5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E283-8BF4-4547-AE37-8A9021F525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188A-339E-914E-BB27-708105501A5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E283-8BF4-4547-AE37-8A9021F525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188A-339E-914E-BB27-708105501A5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E283-8BF4-4547-AE37-8A9021F525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188A-339E-914E-BB27-708105501A5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E283-8BF4-4547-AE37-8A9021F525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188A-339E-914E-BB27-708105501A5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E283-8BF4-4547-AE37-8A9021F525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282188A-339E-914E-BB27-708105501A5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8CAE283-8BF4-4547-AE37-8A9021F525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OA2dtOLGS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225765"/>
            <a:ext cx="6498158" cy="2023102"/>
          </a:xfrm>
        </p:spPr>
        <p:txBody>
          <a:bodyPr/>
          <a:lstStyle/>
          <a:p>
            <a:r>
              <a:rPr lang="en-US" dirty="0"/>
              <a:t>Why learn/teach Polish?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Look East?</a:t>
            </a:r>
          </a:p>
        </p:txBody>
      </p:sp>
    </p:spTree>
    <p:extLst>
      <p:ext uri="{BB962C8B-B14F-4D97-AF65-F5344CB8AC3E}">
        <p14:creationId xmlns:p14="http://schemas.microsoft.com/office/powerpoint/2010/main" val="159647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9144000" cy="680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2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Poland: A bit of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8" y="1600201"/>
            <a:ext cx="8852452" cy="4787347"/>
          </a:xfrm>
        </p:spPr>
        <p:txBody>
          <a:bodyPr>
            <a:normAutofit/>
          </a:bodyPr>
          <a:lstStyle/>
          <a:p>
            <a:r>
              <a:rPr lang="en-US" sz="2800" dirty="0"/>
              <a:t>Poland-Lithuania was territorially the largest medieval state (1385-1572 dynastic union; 1573-1795 political union) </a:t>
            </a:r>
            <a:r>
              <a:rPr lang="mr-IN" sz="2800" dirty="0"/>
              <a:t>…</a:t>
            </a:r>
            <a:endParaRPr lang="en-US" sz="2800" dirty="0"/>
          </a:p>
          <a:p>
            <a:r>
              <a:rPr lang="en-US" sz="2800" dirty="0"/>
              <a:t>Which didn’t exist (1795-1918)</a:t>
            </a:r>
          </a:p>
          <a:p>
            <a:r>
              <a:rPr lang="en-US" sz="2800" dirty="0"/>
              <a:t>And then existed differently (1918-39; post-1945)</a:t>
            </a:r>
          </a:p>
          <a:p>
            <a:r>
              <a:rPr lang="en-GB" sz="2800" u="sng" dirty="0">
                <a:hlinkClick r:id="rId2"/>
              </a:rPr>
              <a:t>https://www.youtube.com/watch?v=tOA2dtOLGSg</a:t>
            </a:r>
            <a:endParaRPr lang="en-GB" sz="2800" dirty="0"/>
          </a:p>
          <a:p>
            <a:r>
              <a:rPr lang="en-GB" sz="2800" dirty="0"/>
              <a:t>Animated history of Poland (with annotations)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78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UK-based historians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61" y="1444532"/>
            <a:ext cx="8521148" cy="5075537"/>
          </a:xfrm>
        </p:spPr>
        <p:txBody>
          <a:bodyPr>
            <a:normAutofit lnSpcReduction="10000"/>
          </a:bodyPr>
          <a:lstStyle/>
          <a:p>
            <a:r>
              <a:rPr lang="en-GB">
                <a:latin typeface="Times New Roman" charset="0"/>
                <a:ea typeface="Times New Roman" charset="0"/>
                <a:cs typeface="Times New Roman" charset="0"/>
              </a:rPr>
              <a:t>Norman Davies, </a:t>
            </a:r>
            <a:r>
              <a:rPr lang="en-GB" i="1">
                <a:latin typeface="Times New Roman" charset="0"/>
                <a:ea typeface="Times New Roman" charset="0"/>
                <a:cs typeface="Times New Roman" charset="0"/>
              </a:rPr>
              <a:t>God’s Playground </a:t>
            </a:r>
            <a:r>
              <a:rPr lang="en-GB">
                <a:latin typeface="Times New Roman" charset="0"/>
                <a:ea typeface="Times New Roman" charset="0"/>
                <a:cs typeface="Times New Roman" charset="0"/>
              </a:rPr>
              <a:t>(OUP, 1981), 2 volumes; </a:t>
            </a:r>
            <a:r>
              <a:rPr lang="en-GB" i="1">
                <a:latin typeface="Times New Roman" charset="0"/>
                <a:ea typeface="Times New Roman" charset="0"/>
                <a:cs typeface="Times New Roman" charset="0"/>
              </a:rPr>
              <a:t>Heart of Europe</a:t>
            </a:r>
            <a:r>
              <a:rPr lang="en-GB">
                <a:latin typeface="Times New Roman" charset="0"/>
                <a:ea typeface="Times New Roman" charset="0"/>
                <a:cs typeface="Times New Roman" charset="0"/>
              </a:rPr>
              <a:t> (1986)</a:t>
            </a:r>
          </a:p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Anita </a:t>
            </a:r>
            <a:r>
              <a:rPr lang="en-GB" dirty="0" err="1">
                <a:latin typeface="Times New Roman" charset="0"/>
                <a:ea typeface="Times New Roman" charset="0"/>
                <a:cs typeface="Times New Roman" charset="0"/>
              </a:rPr>
              <a:t>Prażmowska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i="1" dirty="0">
                <a:latin typeface="Times New Roman" charset="0"/>
                <a:ea typeface="Times New Roman" charset="0"/>
                <a:cs typeface="Times New Roman" charset="0"/>
              </a:rPr>
              <a:t>Poland. A Modern History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(Tauris, 2010/2013)</a:t>
            </a:r>
          </a:p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Robert Frost, </a:t>
            </a:r>
            <a:r>
              <a:rPr lang="en-GB" i="1" dirty="0">
                <a:latin typeface="Times New Roman" charset="0"/>
                <a:ea typeface="Times New Roman" charset="0"/>
                <a:cs typeface="Times New Roman" charset="0"/>
              </a:rPr>
              <a:t>The Oxford History of Poland-Lithuania. Volume I: The Making of the Polish-Lithuanian Union, 1385-1569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(OUP, 2015)</a:t>
            </a:r>
          </a:p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Richard </a:t>
            </a:r>
            <a:r>
              <a:rPr lang="en-GB" dirty="0" err="1">
                <a:latin typeface="Times New Roman" charset="0"/>
                <a:ea typeface="Times New Roman" charset="0"/>
                <a:cs typeface="Times New Roman" charset="0"/>
              </a:rPr>
              <a:t>Butterwick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i="1" dirty="0">
                <a:latin typeface="Times New Roman" charset="0"/>
                <a:ea typeface="Times New Roman" charset="0"/>
                <a:cs typeface="Times New Roman" charset="0"/>
              </a:rPr>
              <a:t>The Polish Revolution and the Catholic Church, 1788-1792: A political history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(OUP, 2012)</a:t>
            </a:r>
          </a:p>
          <a:p>
            <a:r>
              <a:rPr lang="en-GB" i="1" dirty="0">
                <a:latin typeface="Times New Roman" charset="0"/>
                <a:ea typeface="Times New Roman" charset="0"/>
                <a:cs typeface="Times New Roman" charset="0"/>
              </a:rPr>
              <a:t>Poland’s Last King and English Culture: </a:t>
            </a:r>
            <a:r>
              <a:rPr lang="en-GB" i="1" dirty="0" err="1">
                <a:latin typeface="Times New Roman" charset="0"/>
                <a:ea typeface="Times New Roman" charset="0"/>
                <a:cs typeface="Times New Roman" charset="0"/>
              </a:rPr>
              <a:t>Stanisław</a:t>
            </a:r>
            <a:r>
              <a:rPr lang="en-GB" i="1" dirty="0">
                <a:latin typeface="Times New Roman" charset="0"/>
                <a:ea typeface="Times New Roman" charset="0"/>
                <a:cs typeface="Times New Roman" charset="0"/>
              </a:rPr>
              <a:t> August </a:t>
            </a:r>
            <a:r>
              <a:rPr lang="en-GB" i="1" dirty="0" err="1">
                <a:latin typeface="Times New Roman" charset="0"/>
                <a:ea typeface="Times New Roman" charset="0"/>
                <a:cs typeface="Times New Roman" charset="0"/>
              </a:rPr>
              <a:t>Poniatowski</a:t>
            </a:r>
            <a:r>
              <a:rPr lang="en-GB" i="1" dirty="0">
                <a:latin typeface="Times New Roman" charset="0"/>
                <a:ea typeface="Times New Roman" charset="0"/>
                <a:cs typeface="Times New Roman" charset="0"/>
              </a:rPr>
              <a:t>, 1732-1798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(1998)</a:t>
            </a:r>
            <a:endParaRPr lang="en-GB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24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Polish Cinema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Andrzej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Wajda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Katyń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Roman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Polański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Krzysztof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Kieślowski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2800" i="1" dirty="0">
                <a:latin typeface="Times New Roman" charset="0"/>
                <a:ea typeface="Times New Roman" charset="0"/>
                <a:cs typeface="Times New Roman" charset="0"/>
              </a:rPr>
              <a:t>Three </a:t>
            </a:r>
            <a:r>
              <a:rPr 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Colours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Agnieszka Holland (</a:t>
            </a:r>
            <a:r>
              <a:rPr lang="en-US" sz="2800" i="1" dirty="0">
                <a:latin typeface="Times New Roman" charset="0"/>
                <a:ea typeface="Times New Roman" charset="0"/>
                <a:cs typeface="Times New Roman" charset="0"/>
              </a:rPr>
              <a:t>The Wire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Paweł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Pawlikowski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2800" i="1" dirty="0">
                <a:latin typeface="Times New Roman" charset="0"/>
                <a:ea typeface="Times New Roman" charset="0"/>
                <a:cs typeface="Times New Roman" charset="0"/>
              </a:rPr>
              <a:t>Ida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English-language analyses of the above by academics like Paul Coates, Marek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Hendrykowski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Ewa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Mazierska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6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Polish Language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734338"/>
          </a:xfrm>
        </p:spPr>
        <p:txBody>
          <a:bodyPr>
            <a:normAutofit/>
          </a:bodyPr>
          <a:lstStyle/>
          <a:p>
            <a:r>
              <a:rPr lang="en-US" sz="2800" dirty="0"/>
              <a:t>About a dozen Polish ML teachers registered to teach Polish at secondary level</a:t>
            </a:r>
          </a:p>
          <a:p>
            <a:r>
              <a:rPr lang="en-US" sz="2800" dirty="0"/>
              <a:t>Polish Educational Committee (PEC)</a:t>
            </a:r>
          </a:p>
          <a:p>
            <a:r>
              <a:rPr lang="en-US" sz="2800" i="1" dirty="0"/>
              <a:t>Polish Language Learning in Scotland </a:t>
            </a:r>
            <a:r>
              <a:rPr lang="en-US" sz="2800" dirty="0"/>
              <a:t>(Anna </a:t>
            </a:r>
            <a:r>
              <a:rPr lang="en-US" sz="2800" dirty="0" err="1"/>
              <a:t>Martowicz</a:t>
            </a:r>
            <a:r>
              <a:rPr lang="en-US" sz="2800" dirty="0"/>
              <a:t> with Andrew Roach)</a:t>
            </a:r>
          </a:p>
          <a:p>
            <a:r>
              <a:rPr lang="en-US" sz="2800" dirty="0"/>
              <a:t>c. 15000 pupils in primary to secondary education within Scotland (95000 Poles)</a:t>
            </a:r>
          </a:p>
        </p:txBody>
      </p:sp>
    </p:spTree>
    <p:extLst>
      <p:ext uri="{BB962C8B-B14F-4D97-AF65-F5344CB8AC3E}">
        <p14:creationId xmlns:p14="http://schemas.microsoft.com/office/powerpoint/2010/main" val="30366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Źdźbło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(a blade of grass)</a:t>
            </a:r>
          </a:p>
          <a:p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Żubr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(bison)</a:t>
            </a:r>
          </a:p>
          <a:p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Żubrówka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(bison-grass vodka)</a:t>
            </a:r>
          </a:p>
          <a:p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Szarlotka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(apple pie)</a:t>
            </a:r>
          </a:p>
        </p:txBody>
      </p:sp>
    </p:spTree>
    <p:extLst>
      <p:ext uri="{BB962C8B-B14F-4D97-AF65-F5344CB8AC3E}">
        <p14:creationId xmlns:p14="http://schemas.microsoft.com/office/powerpoint/2010/main" val="201306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Koniec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4400" dirty="0" err="1">
                <a:latin typeface="Times New Roman" charset="0"/>
                <a:ea typeface="Times New Roman" charset="0"/>
                <a:cs typeface="Times New Roman" charset="0"/>
              </a:rPr>
              <a:t>Dziękuję</a:t>
            </a:r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>
                <a:latin typeface="Times New Roman" charset="0"/>
                <a:ea typeface="Times New Roman" charset="0"/>
                <a:cs typeface="Times New Roman" charset="0"/>
              </a:rPr>
              <a:t>za</a:t>
            </a:r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dirty="0" err="1">
                <a:latin typeface="Times New Roman" charset="0"/>
                <a:ea typeface="Times New Roman" charset="0"/>
                <a:cs typeface="Times New Roman" charset="0"/>
              </a:rPr>
              <a:t>uwagę</a:t>
            </a:r>
            <a:endParaRPr lang="en-US" sz="4400" dirty="0"/>
          </a:p>
          <a:p>
            <a:r>
              <a:rPr lang="en-US" sz="4400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947534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324</TotalTime>
  <Words>306</Words>
  <Application>Microsoft Office PowerPoint</Application>
  <PresentationFormat>On-screen Show (4:3)</PresentationFormat>
  <Paragraphs>37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News Gothic MT</vt:lpstr>
      <vt:lpstr>Times New Roman</vt:lpstr>
      <vt:lpstr>Wingdings 2</vt:lpstr>
      <vt:lpstr>Breeze</vt:lpstr>
      <vt:lpstr>Why learn/teach Polish?</vt:lpstr>
      <vt:lpstr>PowerPoint Presentation</vt:lpstr>
      <vt:lpstr>Poland: A bit of history</vt:lpstr>
      <vt:lpstr>Some UK-based historians</vt:lpstr>
      <vt:lpstr>Polish Cinema</vt:lpstr>
      <vt:lpstr>Polish Language Teaching</vt:lpstr>
      <vt:lpstr>Polish</vt:lpstr>
      <vt:lpstr>Koniec</vt:lpstr>
    </vt:vector>
  </TitlesOfParts>
  <Company>University of Glasgow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Medievalists</dc:title>
  <dc:creator>John Bates</dc:creator>
  <cp:lastModifiedBy>Jennifer Carr</cp:lastModifiedBy>
  <cp:revision>31</cp:revision>
  <dcterms:created xsi:type="dcterms:W3CDTF">2016-10-05T23:54:16Z</dcterms:created>
  <dcterms:modified xsi:type="dcterms:W3CDTF">2017-11-07T09:46:11Z</dcterms:modified>
</cp:coreProperties>
</file>